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05" r:id="rId2"/>
    <p:sldId id="296" r:id="rId3"/>
    <p:sldId id="306" r:id="rId4"/>
    <p:sldId id="259" r:id="rId5"/>
    <p:sldId id="311" r:id="rId6"/>
    <p:sldId id="312" r:id="rId7"/>
    <p:sldId id="314" r:id="rId8"/>
    <p:sldId id="308" r:id="rId9"/>
    <p:sldId id="309" r:id="rId10"/>
    <p:sldId id="310" r:id="rId11"/>
    <p:sldId id="315" r:id="rId12"/>
    <p:sldId id="316" r:id="rId13"/>
    <p:sldId id="317" r:id="rId14"/>
    <p:sldId id="318" r:id="rId15"/>
    <p:sldId id="319" r:id="rId16"/>
    <p:sldId id="321" r:id="rId17"/>
    <p:sldId id="32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4" name="anushka sahu" initials="as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879" autoAdjust="0"/>
  </p:normalViewPr>
  <p:slideViewPr>
    <p:cSldViewPr snapToGrid="0">
      <p:cViewPr varScale="1">
        <p:scale>
          <a:sx n="71" d="100"/>
          <a:sy n="71" d="100"/>
        </p:scale>
        <p:origin x="57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7065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2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4812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4812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DCD6632-73C8-4C27-A528-CA568A63C79B}" type="datetimeFigureOut">
              <a:rPr lang="en-IN" smtClean="0"/>
              <a:t>12-08-2023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23A211D-53F4-4A48-BA95-845E36F80937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A picture containing text, plant&#10;&#10;Description automatically generate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7" cy="6858000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>
            <a:off x="3300285" y="654912"/>
            <a:ext cx="5591433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359877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3" y="4157467"/>
            <a:ext cx="972078" cy="285381"/>
          </a:xfrm>
          <a:prstGeom prst="rect">
            <a:avLst/>
          </a:prstGeom>
        </p:spPr>
      </p:pic>
      <p:sp>
        <p:nvSpPr>
          <p:cNvPr id="15" name="Oval 14"/>
          <p:cNvSpPr/>
          <p:nvPr userDrawn="1"/>
        </p:nvSpPr>
        <p:spPr>
          <a:xfrm>
            <a:off x="3447536" y="807312"/>
            <a:ext cx="5296932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6" name="Picture 15" descr="A picture containing ceramic ware, porcelai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9" y="4814450"/>
            <a:ext cx="1668775" cy="16214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9" y="1164255"/>
            <a:ext cx="818802" cy="8455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6632-73C8-4C27-A528-CA568A63C79B}" type="datetimeFigureOut">
              <a:rPr lang="en-IN" smtClean="0"/>
              <a:t>12-08-2023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6632-73C8-4C27-A528-CA568A63C79B}" type="datetimeFigureOut">
              <a:rPr lang="en-IN" smtClean="0"/>
              <a:t>12-08-2023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6632-73C8-4C27-A528-CA568A63C79B}" type="datetimeFigureOut">
              <a:rPr lang="en-IN" smtClean="0"/>
              <a:t>12-08-2023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6632-73C8-4C27-A528-CA568A63C79B}" type="datetimeFigureOut">
              <a:rPr lang="en-IN" smtClean="0"/>
              <a:t>12-08-2023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6632-73C8-4C27-A528-CA568A63C79B}" type="datetimeFigureOut">
              <a:rPr lang="en-IN" smtClean="0"/>
              <a:t>12-08-2023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6632-73C8-4C27-A528-CA568A63C79B}" type="datetimeFigureOut">
              <a:rPr lang="en-IN" smtClean="0"/>
              <a:t>12-08-2023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DCD6632-73C8-4C27-A528-CA568A63C79B}" type="datetimeFigureOut">
              <a:rPr lang="en-IN" smtClean="0"/>
              <a:t>12-08-2023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DCD6632-73C8-4C27-A528-CA568A63C79B}" type="datetimeFigureOut">
              <a:rPr lang="en-IN" smtClean="0"/>
              <a:t>12-08-2023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6" y="1162701"/>
            <a:ext cx="1562100" cy="4394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2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3" name="Picture 12" descr="A group of flowers&#10;&#10;Description automatically generated with low confidenc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5" y="2048837"/>
            <a:ext cx="1230524" cy="228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882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/>
          <p:cNvSpPr>
            <a:spLocks noGrp="1"/>
          </p:cNvSpPr>
          <p:nvPr>
            <p:ph sz="quarter" idx="4"/>
          </p:nvPr>
        </p:nvSpPr>
        <p:spPr>
          <a:xfrm>
            <a:off x="8183882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1800"/>
            </a:lvl1pPr>
            <a:lvl2pPr marL="171450">
              <a:buClr>
                <a:srgbClr val="73292A"/>
              </a:buClr>
              <a:defRPr sz="1500"/>
            </a:lvl2pPr>
            <a:lvl3pPr marL="514350">
              <a:buClr>
                <a:srgbClr val="73292A"/>
              </a:buClr>
              <a:defRPr sz="1350"/>
            </a:lvl3pPr>
            <a:lvl4pPr marL="857250">
              <a:buClr>
                <a:srgbClr val="73292A"/>
              </a:buClr>
              <a:defRPr sz="1200"/>
            </a:lvl4pPr>
            <a:lvl5pPr marL="1200150">
              <a:buClr>
                <a:srgbClr val="73292A"/>
              </a:buCl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6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7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8" name="Picture 7" descr="A picture containing fabric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7" y="-1772981"/>
            <a:ext cx="2147050" cy="603966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6" name="Picture 15" descr="A picture containing flower, plant&#10;&#10;Description automatically generate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4" y="-287017"/>
            <a:ext cx="1051334" cy="3866772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0" y="4923383"/>
            <a:ext cx="1207556" cy="354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3457" y="3964517"/>
            <a:ext cx="8705090" cy="457200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0149670" y="3189069"/>
            <a:ext cx="945474" cy="1936750"/>
          </a:xfrm>
        </p:spPr>
        <p:txBody>
          <a:bodyPr>
            <a:noAutofit/>
          </a:bodyPr>
          <a:lstStyle>
            <a:lvl1pPr marL="0" indent="0">
              <a:buNone/>
              <a:defRPr sz="10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33185" y="2136567"/>
            <a:ext cx="941833" cy="1936750"/>
          </a:xfrm>
        </p:spPr>
        <p:txBody>
          <a:bodyPr>
            <a:noAutofit/>
          </a:bodyPr>
          <a:lstStyle>
            <a:lvl1pPr marL="0" indent="0">
              <a:buNone/>
              <a:defRPr sz="10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6632-73C8-4C27-A528-CA568A63C79B}" type="datetimeFigureOut">
              <a:rPr lang="en-IN" smtClean="0"/>
              <a:t>12-08-2023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53444" y="3"/>
            <a:ext cx="11105524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77583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Picture 9" descr="A picture containing mollusk, insect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4" y="5738222"/>
            <a:ext cx="1207556" cy="354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/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3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1106426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15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106426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spc="15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/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3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/>
          <p:cNvSpPr>
            <a:spLocks noGrp="1"/>
          </p:cNvSpPr>
          <p:nvPr>
            <p:ph type="body" sz="quarter" idx="25"/>
          </p:nvPr>
        </p:nvSpPr>
        <p:spPr>
          <a:xfrm>
            <a:off x="1106426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15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1106426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spc="15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/>
          <p:cNvSpPr>
            <a:spLocks noGrp="1" noChangeAspect="1"/>
          </p:cNvSpPr>
          <p:nvPr>
            <p:ph type="pic" sz="quarter" idx="17"/>
          </p:nvPr>
        </p:nvSpPr>
        <p:spPr>
          <a:xfrm>
            <a:off x="4226755" y="1658061"/>
            <a:ext cx="1160393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3639313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15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3639313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spc="15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/>
          <p:cNvSpPr>
            <a:spLocks noGrp="1" noChangeAspect="1"/>
          </p:cNvSpPr>
          <p:nvPr>
            <p:ph type="pic" sz="quarter" idx="29"/>
          </p:nvPr>
        </p:nvSpPr>
        <p:spPr>
          <a:xfrm>
            <a:off x="4226755" y="3818492"/>
            <a:ext cx="1160393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31"/>
          </p:nvPr>
        </p:nvSpPr>
        <p:spPr>
          <a:xfrm>
            <a:off x="3639313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15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3639313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spc="15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/>
          <p:cNvSpPr>
            <a:spLocks noGrp="1" noChangeAspect="1"/>
          </p:cNvSpPr>
          <p:nvPr>
            <p:ph type="pic" sz="quarter" idx="16"/>
          </p:nvPr>
        </p:nvSpPr>
        <p:spPr>
          <a:xfrm>
            <a:off x="6772145" y="1658061"/>
            <a:ext cx="1160393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617220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15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617220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spc="15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/>
          <p:cNvSpPr>
            <a:spLocks noGrp="1" noChangeAspect="1"/>
          </p:cNvSpPr>
          <p:nvPr>
            <p:ph type="pic" sz="quarter" idx="28"/>
          </p:nvPr>
        </p:nvSpPr>
        <p:spPr>
          <a:xfrm>
            <a:off x="6772145" y="3818492"/>
            <a:ext cx="1160393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33"/>
          </p:nvPr>
        </p:nvSpPr>
        <p:spPr>
          <a:xfrm>
            <a:off x="617220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15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32"/>
          </p:nvPr>
        </p:nvSpPr>
        <p:spPr>
          <a:xfrm>
            <a:off x="617220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spc="15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/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3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8705089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15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8705089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spc="15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/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3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/>
          <p:cNvSpPr>
            <a:spLocks noGrp="1"/>
          </p:cNvSpPr>
          <p:nvPr>
            <p:ph type="body" sz="quarter" idx="35"/>
          </p:nvPr>
        </p:nvSpPr>
        <p:spPr>
          <a:xfrm>
            <a:off x="8705089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15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/>
          <p:cNvSpPr>
            <a:spLocks noGrp="1"/>
          </p:cNvSpPr>
          <p:nvPr>
            <p:ph type="body" sz="quarter" idx="34"/>
          </p:nvPr>
        </p:nvSpPr>
        <p:spPr>
          <a:xfrm>
            <a:off x="8705089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spc="15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684" y="2"/>
            <a:ext cx="12191998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007822" y="319218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1" name="Picture 10" descr="A picture containing mollusk, insect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1" y="1631193"/>
            <a:ext cx="1207556" cy="354511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2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2628463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2628463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684" y="2"/>
            <a:ext cx="12191998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007822" y="319218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" name="Picture 6" descr="A picture containing mollusk, insect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1" y="1631193"/>
            <a:ext cx="1207556" cy="35451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2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6632-73C8-4C27-A528-CA568A63C79B}" type="datetimeFigureOut">
              <a:rPr lang="en-IN" smtClean="0"/>
              <a:t>12-08-2023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6632-73C8-4C27-A528-CA568A63C79B}" type="datetimeFigureOut">
              <a:rPr lang="en-IN" smtClean="0"/>
              <a:t>12-08-2023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84" y="2"/>
            <a:ext cx="12191998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007822" y="319218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Picture 9" descr="A picture containing mollusk, insect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1" y="1631193"/>
            <a:ext cx="1207556" cy="3545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6632-73C8-4C27-A528-CA568A63C79B}" type="datetimeFigureOut">
              <a:rPr lang="en-IN" smtClean="0"/>
              <a:t>12-08-2023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6632-73C8-4C27-A528-CA568A63C79B}" type="datetimeFigureOut">
              <a:rPr lang="en-IN" smtClean="0"/>
              <a:t>12-08-2023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684" y="2"/>
            <a:ext cx="12191998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007822" y="319218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" name="Picture 6" descr="A picture containing mollusk, insect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1" y="1631193"/>
            <a:ext cx="1207556" cy="3545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6632-73C8-4C27-A528-CA568A63C79B}" type="datetimeFigureOut">
              <a:rPr lang="en-IN" smtClean="0"/>
              <a:t>12-08-2023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6632-73C8-4C27-A528-CA568A63C79B}" type="datetimeFigureOut">
              <a:rPr lang="en-IN" smtClean="0"/>
              <a:t>12-08-2023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6632-73C8-4C27-A528-CA568A63C79B}" type="datetimeFigureOut">
              <a:rPr lang="en-IN" smtClean="0"/>
              <a:t>12-08-2023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DCD6632-73C8-4C27-A528-CA568A63C79B}" type="datetimeFigureOut">
              <a:rPr lang="en-IN" smtClean="0"/>
              <a:t>12-08-2023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b="1" i="1" dirty="0">
                <a:solidFill>
                  <a:schemeClr val="bg1"/>
                </a:solidFill>
              </a:rPr>
              <a:t>PROJECT 1:</a:t>
            </a:r>
            <a:br>
              <a:rPr lang="en-US" sz="4400" b="1" i="1" dirty="0">
                <a:solidFill>
                  <a:schemeClr val="bg1"/>
                </a:solidFill>
              </a:rPr>
            </a:br>
            <a:r>
              <a:rPr lang="en-US" sz="4400" b="1" i="1" dirty="0">
                <a:solidFill>
                  <a:schemeClr val="bg1"/>
                </a:solidFill>
              </a:rPr>
              <a:t>SERVERLESS IMAGE PROCESSING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8042" y="4620126"/>
            <a:ext cx="453189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An Introduction to serverless image processing on AWS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Team members: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Uddeshya Shukla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Anushka Sahu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Manish Sinha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Shraddha Srivastava</a:t>
            </a: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261" y="838200"/>
            <a:ext cx="6354699" cy="973074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Summary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3600" b="1" i="1" dirty="0">
              <a:solidFill>
                <a:schemeClr val="tx2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b="1" i="1" dirty="0">
                <a:solidFill>
                  <a:schemeClr val="tx2"/>
                </a:solidFill>
                <a:latin typeface="Söhne"/>
              </a:rPr>
              <a:t>By embracing serverless-architecture , image storage , event-driven principles and leveraging AWS services, image serverless processing in the AWS cloud become a versatile and powerful solution for various use cases while ensuring security, privacy and efficiency.</a:t>
            </a:r>
            <a:endParaRPr lang="en-US" sz="3000" b="1" i="1" dirty="0">
              <a:solidFill>
                <a:schemeClr val="tx2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en-US" sz="3600" b="1" i="1" dirty="0">
              <a:solidFill>
                <a:schemeClr val="tx2"/>
              </a:solidFill>
              <a:latin typeface="Gill Sans Nova Light" panose="020B0302020104020203" pitchFamily="34" charset="0"/>
              <a:ea typeface="+mn-lt"/>
              <a:cs typeface="Gill Sans Light" panose="020B0302020104020203" pitchFamily="34" charset="-79"/>
            </a:endParaRPr>
          </a:p>
          <a:p>
            <a:endParaRPr lang="en-US" dirty="0">
              <a:solidFill>
                <a:schemeClr val="accent3"/>
              </a:solidFill>
              <a:cs typeface="Calibri" panose="020F050202020403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2:</a:t>
            </a:r>
            <a:br>
              <a:rPr lang="en-IN" dirty="0"/>
            </a:br>
            <a:r>
              <a:rPr lang="en-US" b="1" i="1" dirty="0"/>
              <a:t>Static Website Hosting Using AWS</a:t>
            </a:r>
            <a:endParaRPr lang="en-IN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Introduction to Hosting Static Websites on Amazon Web Services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Team members: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Uddeshya Shukla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Anushka Sahu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Manish Sinha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Shraddha Srivastava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Content Placeholder 3" descr="Annotation 2023-08-08 1243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84" y="60174"/>
            <a:ext cx="9063790" cy="67978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nnotation 2023-08-10 0757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2975" y="877364"/>
            <a:ext cx="8761413" cy="706964"/>
          </a:xfrm>
        </p:spPr>
        <p:txBody>
          <a:bodyPr/>
          <a:lstStyle/>
          <a:p>
            <a:r>
              <a:rPr lang="en-US" b="1" i="1" dirty="0">
                <a:solidFill>
                  <a:schemeClr val="tx2"/>
                </a:solidFill>
              </a:rPr>
              <a:t>INTRODUCTION:</a:t>
            </a:r>
            <a:endParaRPr lang="en-IN" b="1" i="1" dirty="0">
              <a:solidFill>
                <a:schemeClr val="tx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5749" y="2518611"/>
            <a:ext cx="49890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Any Static Website can be hosted quickly using Amazon Simple Storage Service(S3) ,which support static web hosting</a:t>
            </a:r>
          </a:p>
          <a:p>
            <a:endParaRPr lang="en-US" sz="2800" b="1" i="1" dirty="0"/>
          </a:p>
        </p:txBody>
      </p:sp>
      <p:pic>
        <p:nvPicPr>
          <p:cNvPr id="6" name="Picture 5" descr="istockphoto-853891490-612x6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695" y="3080084"/>
            <a:ext cx="4596146" cy="22048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tx2"/>
                </a:solidFill>
              </a:rPr>
              <a:t>AMAZON S3</a:t>
            </a:r>
            <a:endParaRPr lang="en-IN" b="1" i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9130" y="2935705"/>
            <a:ext cx="40563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Amazon S3 (Simple Storage Service) is a scalable storage solution. Create an S3 bucket, upload website assets, and enable static website hosting.</a:t>
            </a:r>
          </a:p>
        </p:txBody>
      </p:sp>
      <p:pic>
        <p:nvPicPr>
          <p:cNvPr id="6" name="Picture 5" descr="OIP (1)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82" y="2656417"/>
            <a:ext cx="3611880" cy="36118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b="1" i="1" dirty="0">
                <a:solidFill>
                  <a:schemeClr val="tx2"/>
                </a:solidFill>
              </a:rPr>
              <a:t>HOSTING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2510590"/>
            <a:ext cx="8494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Configure your S3 bucket for static website hosting. Set index and error documents for your website.</a:t>
            </a:r>
          </a:p>
          <a:p>
            <a:endParaRPr lang="en-US" sz="2400" b="1" i="1" dirty="0"/>
          </a:p>
        </p:txBody>
      </p:sp>
      <p:pic>
        <p:nvPicPr>
          <p:cNvPr id="7" name="Picture 6" descr="maxresdefaul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11" y="3429000"/>
            <a:ext cx="6142404" cy="307361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>
                <a:solidFill>
                  <a:schemeClr val="tx2"/>
                </a:solidFill>
              </a:rPr>
              <a:t>TESTING AND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811529" y="2400300"/>
            <a:ext cx="57150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Under Buckets, choose the name of your bucket.</a:t>
            </a:r>
          </a:p>
          <a:p>
            <a:r>
              <a:rPr lang="en-US" sz="2400" b="1" i="1" dirty="0"/>
              <a:t>Choose Properties.</a:t>
            </a:r>
          </a:p>
          <a:p>
            <a:r>
              <a:rPr lang="en-US" sz="2400" b="1" i="1" dirty="0"/>
              <a:t>At the bottom of the page, under Static website hosting, choose your Bucket website </a:t>
            </a:r>
            <a:r>
              <a:rPr lang="en-US" sz="2400" b="1" i="1" dirty="0" err="1"/>
              <a:t>endpoint.Your</a:t>
            </a:r>
            <a:r>
              <a:rPr lang="en-US" sz="2400" b="1" i="1" dirty="0"/>
              <a:t> index document opens in a separate browser window.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8" t="28325" r="29771" b="16351"/>
          <a:stretch>
            <a:fillRect/>
          </a:stretch>
        </p:blipFill>
        <p:spPr>
          <a:xfrm>
            <a:off x="6812281" y="2620594"/>
            <a:ext cx="4689670" cy="31286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>
                <a:solidFill>
                  <a:schemeClr val="tx2"/>
                </a:solidFill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6837" y="2801510"/>
            <a:ext cx="104357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AWS Simple Storage Service (S3) supports static web hosting. A static website has static content created in HTML, CSS, and JavaScript. S3 does not support dynamic web hosting, where the website content is generated dynamically by server-side scripts. It's important to remember that AWS S3 static webpages do not support HTTPS.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2"/>
                </a:solidFill>
              </a:rPr>
              <a:t>AGENDA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0" y="3030538"/>
            <a:ext cx="8824913" cy="3446462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000" b="1" i="1" dirty="0">
                <a:solidFill>
                  <a:schemeClr val="tx2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Introduction</a:t>
            </a:r>
          </a:p>
          <a:p>
            <a:r>
              <a:rPr lang="en-US" sz="2000" b="1" i="1" dirty="0">
                <a:solidFill>
                  <a:schemeClr val="tx2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What is server processing?</a:t>
            </a:r>
          </a:p>
          <a:p>
            <a:r>
              <a:rPr lang="en-US" sz="2000" b="1" i="1" dirty="0">
                <a:solidFill>
                  <a:schemeClr val="tx2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Advantages of server processing.</a:t>
            </a:r>
          </a:p>
          <a:p>
            <a:r>
              <a:rPr lang="en-US" sz="2000" b="1" i="1" dirty="0">
                <a:solidFill>
                  <a:schemeClr val="tx2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Architecture of server processing.</a:t>
            </a:r>
          </a:p>
          <a:p>
            <a:r>
              <a:rPr lang="en-US" sz="2000" b="1" i="1" dirty="0">
                <a:solidFill>
                  <a:schemeClr val="tx2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Use Cases.</a:t>
            </a:r>
          </a:p>
          <a:p>
            <a:r>
              <a:rPr lang="en-US" sz="2000" b="1" i="1" dirty="0">
                <a:solidFill>
                  <a:schemeClr val="tx2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Summary</a:t>
            </a:r>
          </a:p>
          <a:p>
            <a:r>
              <a:rPr lang="en-US" sz="2000" b="1" i="1" dirty="0">
                <a:solidFill>
                  <a:schemeClr val="tx2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Security and privacy</a:t>
            </a:r>
          </a:p>
          <a:p>
            <a:endParaRPr lang="en-US" sz="2000" b="1" i="1" dirty="0">
              <a:solidFill>
                <a:schemeClr val="tx2"/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endParaRPr lang="en-US" dirty="0">
              <a:solidFill>
                <a:schemeClr val="accent3"/>
              </a:solidFill>
              <a:latin typeface="Gill Sans Nova Light" panose="020B0302020104020203" pitchFamily="34" charset="0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  <a:sym typeface="+mn-ea"/>
              </a:rPr>
              <a:t>Efficient Image Processing with</a:t>
            </a:r>
            <a:br>
              <a:rPr lang="en-US" sz="2800" dirty="0">
                <a:solidFill>
                  <a:schemeClr val="bg1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  <a:sym typeface="+mn-ea"/>
              </a:rPr>
            </a:br>
            <a:r>
              <a:rPr lang="en-US" sz="2800" dirty="0">
                <a:solidFill>
                  <a:schemeClr val="bg1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  <a:sym typeface="+mn-ea"/>
              </a:rPr>
              <a:t>Serverless Architecture on Amazon S3</a:t>
            </a:r>
            <a:br>
              <a:rPr lang="en-US" sz="2800" dirty="0">
                <a:solidFill>
                  <a:schemeClr val="bg1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  <a:sym typeface="+mn-ea"/>
              </a:rPr>
            </a:br>
            <a:r>
              <a:rPr lang="en-US" sz="2800" dirty="0">
                <a:solidFill>
                  <a:schemeClr val="bg1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  <a:sym typeface="+mn-ea"/>
              </a:rPr>
              <a:t>allows for scalable and cost-effective</a:t>
            </a:r>
            <a:br>
              <a:rPr lang="en-US" sz="2800" dirty="0">
                <a:solidFill>
                  <a:schemeClr val="bg1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  <a:sym typeface="+mn-ea"/>
              </a:rPr>
            </a:br>
            <a:r>
              <a:rPr lang="en-US" sz="2800" dirty="0">
                <a:solidFill>
                  <a:schemeClr val="bg1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  <a:sym typeface="+mn-ea"/>
              </a:rPr>
              <a:t>image processing. </a:t>
            </a:r>
            <a:r>
              <a:rPr lang="en-IN" altLang="en-US" sz="2800" dirty="0">
                <a:solidFill>
                  <a:schemeClr val="bg1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  <a:sym typeface="+mn-ea"/>
              </a:rPr>
              <a:t>with this architecture processing times are reduced and server.</a:t>
            </a:r>
            <a:endParaRPr lang="en-US" sz="2800" b="1" i="1" dirty="0">
              <a:solidFill>
                <a:schemeClr val="tx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800" b="1" i="1" dirty="0">
              <a:solidFill>
                <a:schemeClr val="tx2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766" y="2755075"/>
            <a:ext cx="6965274" cy="142773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WHAT IS SERVERLESS PROCESSING? </a:t>
            </a:r>
            <a:br>
              <a:rPr lang="en-US" dirty="0">
                <a:latin typeface="Gill Sans Nova Light" panose="020B0302020104020203" pitchFamily="34" charset="0"/>
                <a:cs typeface="Gill Sans Light" panose="020B0302020104020203" pitchFamily="34" charset="-79"/>
              </a:rPr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727117" y="2565350"/>
            <a:ext cx="3757545" cy="2283824"/>
          </a:xfrm>
        </p:spPr>
        <p:txBody>
          <a:bodyPr>
            <a:normAutofit/>
          </a:bodyPr>
          <a:lstStyle/>
          <a:p>
            <a:pPr algn="l"/>
            <a:endParaRPr lang="en-US" sz="8000" b="1" i="1" dirty="0">
              <a:solidFill>
                <a:schemeClr val="tx2"/>
              </a:solidFill>
              <a:latin typeface="Söhne"/>
            </a:endParaRPr>
          </a:p>
          <a:p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626431" y="2137557"/>
            <a:ext cx="5565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Serverless computing allows you to build and </a:t>
            </a:r>
          </a:p>
          <a:p>
            <a:r>
              <a:rPr lang="en-IN" dirty="0"/>
              <a:t>Applications and services without thinking </a:t>
            </a:r>
          </a:p>
          <a:p>
            <a:r>
              <a:rPr lang="en-IN" dirty="0"/>
              <a:t>About servers.With Serverless computing,your</a:t>
            </a:r>
          </a:p>
          <a:p>
            <a:r>
              <a:rPr lang="en-IN" dirty="0"/>
              <a:t>Application still runs on servers, but all the server </a:t>
            </a:r>
          </a:p>
          <a:p>
            <a:r>
              <a:rPr lang="en-IN" dirty="0"/>
              <a:t>management done by AWS.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Serverless image processing refers to the practice of utilizing Serverless computing </a:t>
            </a:r>
          </a:p>
          <a:p>
            <a:r>
              <a:rPr lang="en-IN" dirty="0"/>
              <a:t>Platforms to perform image processing tasks without the need to manage servers.</a:t>
            </a:r>
          </a:p>
          <a:p>
            <a:endParaRPr lang="en-IN" dirty="0"/>
          </a:p>
          <a:p>
            <a:pPr marL="285750" indent="-285750">
              <a:buFont typeface="Arial" pitchFamily="34" charset="0"/>
              <a:buChar char="•"/>
            </a:pP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ADVANTAGES</a:t>
            </a:r>
            <a:br>
              <a:rPr lang="en-US" dirty="0">
                <a:latin typeface="Gill Sans Nova Light" panose="020B0302020104020203" pitchFamily="34" charset="0"/>
                <a:cs typeface="Gill Sans Light" panose="020B0302020104020203" pitchFamily="34" charset="-79"/>
              </a:rPr>
            </a:b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tx2"/>
                </a:solidFill>
                <a:latin typeface="Söhne"/>
              </a:rPr>
              <a:t>Cost-Efficiency: serverless platforms charge you based on the actual usage of resources, which can be very cost-effective for unpredictable image processing tasks.</a:t>
            </a:r>
            <a:endParaRPr lang="en-US" sz="2400" b="1" i="1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tx2"/>
                </a:solidFill>
                <a:effectLst/>
                <a:latin typeface="Söhne"/>
              </a:rPr>
              <a:t>Scalability: Automatically scale to handle varying workloads.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tx2"/>
                </a:solidFill>
                <a:effectLst/>
                <a:latin typeface="Söhne"/>
              </a:rPr>
              <a:t>No infrastructure management: Focus on code development, not server maintenance.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tx2"/>
                </a:solidFill>
                <a:effectLst/>
                <a:latin typeface="Söhne"/>
              </a:rPr>
              <a:t>Flexibility: Support for multiple programming languages and frameworks.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949" y="819288"/>
            <a:ext cx="8761413" cy="706964"/>
          </a:xfrm>
        </p:spPr>
        <p:txBody>
          <a:bodyPr/>
          <a:lstStyle/>
          <a:p>
            <a:r>
              <a:rPr lang="en-US" dirty="0"/>
              <a:t>ARCHITECTURE OF SERVERLESS IMAGE PROCESSING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Söhne"/>
              </a:rPr>
              <a:t>IMAGE-PROCESSING</a:t>
            </a:r>
            <a:r>
              <a:rPr lang="en-US" sz="3200" b="1" i="1" dirty="0">
                <a:solidFill>
                  <a:schemeClr val="tx2"/>
                </a:solidFill>
                <a:latin typeface="Söhne"/>
              </a:rPr>
              <a:t>: The original images are stored in cloud storage devices such as Amazon s3 bucket. This is where the serverless functions like lambda will retrieve the image for processing.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effectLst/>
                <a:latin typeface="Söhne"/>
              </a:rPr>
              <a:t>LOGIC</a:t>
            </a:r>
            <a:r>
              <a:rPr lang="en-US" sz="3200" b="1" i="1" dirty="0">
                <a:solidFill>
                  <a:schemeClr val="tx2"/>
                </a:solidFill>
                <a:effectLst/>
                <a:latin typeface="Söhne"/>
              </a:rPr>
              <a:t>: You write the logic as functions. These functions can be written in languages like python,java,node.js etc. the code receives an event trigger and stores the processed images back in storage.</a:t>
            </a:r>
          </a:p>
          <a:p>
            <a:pPr marL="0" indent="0" algn="l">
              <a:buNone/>
            </a:pPr>
            <a:endParaRPr lang="en-US" sz="3200" b="1" i="1" dirty="0">
              <a:solidFill>
                <a:schemeClr val="tx2"/>
              </a:solidFill>
              <a:effectLst/>
              <a:latin typeface="Söhne"/>
            </a:endParaRP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153" y="3336966"/>
            <a:ext cx="8953617" cy="3360717"/>
          </a:xfrm>
        </p:spPr>
        <p:txBody>
          <a:bodyPr>
            <a:normAutofit fontScale="9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4400" b="1" i="1" dirty="0">
                <a:solidFill>
                  <a:schemeClr val="accent6">
                    <a:lumMod val="50000"/>
                  </a:schemeClr>
                </a:solidFill>
              </a:rPr>
              <a:t>Use cases.</a:t>
            </a:r>
            <a:br>
              <a:rPr lang="en-US" sz="4400" b="1" i="1" dirty="0">
                <a:solidFill>
                  <a:schemeClr val="accent6">
                    <a:lumMod val="50000"/>
                  </a:schemeClr>
                </a:solidFill>
              </a:rPr>
            </a:br>
            <a:br>
              <a:rPr lang="en-US" sz="4400" b="1" i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800" b="1" dirty="0">
                <a:solidFill>
                  <a:schemeClr val="tx2"/>
                </a:solidFill>
                <a:latin typeface="Söhne"/>
              </a:rPr>
              <a:t>Face-Detection</a:t>
            </a:r>
            <a:r>
              <a:rPr lang="en-US" sz="2800" dirty="0">
                <a:solidFill>
                  <a:schemeClr val="tx2"/>
                </a:solidFill>
                <a:latin typeface="Söhne"/>
              </a:rPr>
              <a:t> </a:t>
            </a:r>
            <a:r>
              <a:rPr lang="en-US" sz="2800" b="1" dirty="0">
                <a:solidFill>
                  <a:schemeClr val="tx2"/>
                </a:solidFill>
                <a:latin typeface="Söhne"/>
              </a:rPr>
              <a:t>and</a:t>
            </a:r>
            <a:r>
              <a:rPr lang="en-US" sz="2800" dirty="0">
                <a:solidFill>
                  <a:schemeClr val="tx2"/>
                </a:solidFill>
                <a:latin typeface="Söhne"/>
              </a:rPr>
              <a:t> </a:t>
            </a:r>
            <a:r>
              <a:rPr lang="en-US" sz="2800" b="1" dirty="0">
                <a:solidFill>
                  <a:schemeClr val="tx2"/>
                </a:solidFill>
                <a:latin typeface="Söhne"/>
              </a:rPr>
              <a:t>Recognition</a:t>
            </a:r>
            <a:r>
              <a:rPr lang="en-US" sz="2800" dirty="0">
                <a:solidFill>
                  <a:schemeClr val="tx2"/>
                </a:solidFill>
                <a:latin typeface="Söhne"/>
              </a:rPr>
              <a:t>: Utilize Amazon recognition to detect and recognize faces in images.</a:t>
            </a:r>
            <a:br>
              <a:rPr lang="en-US" sz="2800" dirty="0">
                <a:solidFill>
                  <a:schemeClr val="tx2"/>
                </a:solidFill>
                <a:latin typeface="Söhne"/>
              </a:rPr>
            </a:br>
            <a:r>
              <a:rPr lang="en-US" sz="2800" b="1" dirty="0">
                <a:solidFill>
                  <a:schemeClr val="tx2"/>
                </a:solidFill>
                <a:latin typeface="Söhne"/>
              </a:rPr>
              <a:t>Document-Processing: </a:t>
            </a:r>
            <a:r>
              <a:rPr lang="en-US" sz="2800" dirty="0">
                <a:solidFill>
                  <a:schemeClr val="tx2"/>
                </a:solidFill>
                <a:latin typeface="Söhne"/>
              </a:rPr>
              <a:t>Extract</a:t>
            </a:r>
            <a:r>
              <a:rPr lang="en-US" sz="2800" b="1" dirty="0">
                <a:solidFill>
                  <a:schemeClr val="tx2"/>
                </a:solidFill>
                <a:latin typeface="Söhne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Söhne"/>
              </a:rPr>
              <a:t>text</a:t>
            </a:r>
            <a:r>
              <a:rPr lang="en-US" sz="2800" b="1" dirty="0">
                <a:solidFill>
                  <a:schemeClr val="tx2"/>
                </a:solidFill>
                <a:latin typeface="Söhne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Söhne"/>
              </a:rPr>
              <a:t>or</a:t>
            </a:r>
            <a:r>
              <a:rPr lang="en-US" sz="2800" b="1" dirty="0">
                <a:solidFill>
                  <a:schemeClr val="tx2"/>
                </a:solidFill>
                <a:latin typeface="Söhne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Söhne"/>
              </a:rPr>
              <a:t>data from images of documents ,receipts ,forms and convert them into searchable and structured formats.</a:t>
            </a:r>
            <a:br>
              <a:rPr lang="en-US" sz="2800" dirty="0">
                <a:solidFill>
                  <a:schemeClr val="tx2"/>
                </a:solidFill>
                <a:latin typeface="Söhne"/>
              </a:rPr>
            </a:br>
            <a:r>
              <a:rPr lang="en-US" sz="2800" dirty="0">
                <a:solidFill>
                  <a:schemeClr val="tx2"/>
                </a:solidFill>
                <a:latin typeface="Söhne"/>
              </a:rPr>
              <a:t>I</a:t>
            </a:r>
            <a:r>
              <a:rPr lang="en-US" sz="2800" b="1" dirty="0">
                <a:solidFill>
                  <a:schemeClr val="tx2"/>
                </a:solidFill>
                <a:latin typeface="Söhne"/>
              </a:rPr>
              <a:t>mage Resizing and optimizations: </a:t>
            </a:r>
            <a:r>
              <a:rPr lang="en-US" sz="2800" dirty="0">
                <a:solidFill>
                  <a:schemeClr val="tx2"/>
                </a:solidFill>
                <a:latin typeface="Söhne"/>
              </a:rPr>
              <a:t>Automatically resize, compress and optimize images for different devices and screen sizes in real-time , enhancing user experience and website performance.</a:t>
            </a:r>
            <a:r>
              <a:rPr lang="en-US" sz="2800" b="1" dirty="0">
                <a:solidFill>
                  <a:schemeClr val="tx2"/>
                </a:solidFill>
                <a:latin typeface="Söhne"/>
              </a:rPr>
              <a:t> </a:t>
            </a:r>
            <a:br>
              <a:rPr lang="en-US" sz="2800" dirty="0">
                <a:solidFill>
                  <a:schemeClr val="tx2"/>
                </a:solidFill>
                <a:latin typeface="Söhne"/>
              </a:rPr>
            </a:br>
            <a:r>
              <a:rPr lang="en-US" sz="2800" b="1" dirty="0">
                <a:solidFill>
                  <a:schemeClr val="tx2"/>
                </a:solidFill>
                <a:latin typeface="Söhne"/>
              </a:rPr>
              <a:t> </a:t>
            </a:r>
            <a:br>
              <a:rPr lang="en-US" sz="2400" b="1" i="1" dirty="0">
                <a:solidFill>
                  <a:srgbClr val="D1D5DB"/>
                </a:solidFill>
                <a:effectLst/>
                <a:latin typeface="Söhne"/>
              </a:rPr>
            </a:br>
            <a:endParaRPr lang="en-US" sz="44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Serverless image 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8781" y="2103120"/>
            <a:ext cx="5110519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sz="2000" b="1" i="1" dirty="0">
                <a:solidFill>
                  <a:schemeClr val="tx2"/>
                </a:solidFill>
                <a:latin typeface="Söhne"/>
              </a:rPr>
              <a:t>Step1- First we create two buckets where in one bucket we upload a image and second bucket is used for automatically uploading resized images.</a:t>
            </a:r>
          </a:p>
          <a:p>
            <a:r>
              <a:rPr lang="en-US" sz="2000" b="1" i="1" dirty="0">
                <a:solidFill>
                  <a:schemeClr val="tx2"/>
                </a:solidFill>
                <a:latin typeface="Söhne"/>
              </a:rPr>
              <a:t>Step2- Create a lambda function and add a trigger for s3 bucket.</a:t>
            </a:r>
          </a:p>
          <a:p>
            <a:r>
              <a:rPr lang="en-US" sz="2000" b="1" i="1" dirty="0">
                <a:solidFill>
                  <a:schemeClr val="tx2"/>
                </a:solidFill>
                <a:latin typeface="Söhne"/>
              </a:rPr>
              <a:t>Step3- Create a IAM role for making a policy to access lambda function and s3 bucket.</a:t>
            </a:r>
          </a:p>
          <a:p>
            <a:r>
              <a:rPr lang="en-US" sz="2000" b="1" i="1" dirty="0">
                <a:solidFill>
                  <a:schemeClr val="tx2"/>
                </a:solidFill>
                <a:latin typeface="Söhne"/>
              </a:rPr>
              <a:t>Step4- In lambda function, select a programming language for code then test it in run management configuration.</a:t>
            </a:r>
          </a:p>
          <a:p>
            <a:r>
              <a:rPr lang="en-US" sz="2000" b="1" i="1" dirty="0">
                <a:solidFill>
                  <a:schemeClr val="tx2"/>
                </a:solidFill>
                <a:latin typeface="Söhne"/>
              </a:rPr>
              <a:t>Step5- after executing successfully we can check resize image in s3bucket.</a:t>
            </a:r>
          </a:p>
          <a:p>
            <a:endParaRPr lang="en-US" sz="2800" b="1" i="1" dirty="0">
              <a:solidFill>
                <a:schemeClr val="tx2"/>
              </a:solidFill>
              <a:effectLst/>
              <a:latin typeface="Söhne"/>
            </a:endParaRPr>
          </a:p>
          <a:p>
            <a:br>
              <a:rPr lang="en-US" dirty="0"/>
            </a:b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28469" r="2613" b="8470"/>
          <a:stretch>
            <a:fillRect/>
          </a:stretch>
        </p:blipFill>
        <p:spPr>
          <a:xfrm>
            <a:off x="5955030" y="2180680"/>
            <a:ext cx="5692139" cy="26427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6" t="26043" r="10568" b="11704"/>
          <a:stretch>
            <a:fillRect/>
          </a:stretch>
        </p:blipFill>
        <p:spPr>
          <a:xfrm>
            <a:off x="5955030" y="4823460"/>
            <a:ext cx="5429250" cy="17945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58850"/>
            <a:ext cx="8761413" cy="113506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skerville Old Face" panose="02020602080505020303" pitchFamily="18" charset="77"/>
              </a:rPr>
              <a:t> </a:t>
            </a:r>
            <a:r>
              <a:rPr lang="en-IN" b="1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Security and Privacy</a:t>
            </a:r>
            <a:br>
              <a:rPr lang="en-US" dirty="0">
                <a:latin typeface="Gill Sans Nova Light" panose="020B0302020104020203" pitchFamily="34" charset="0"/>
                <a:cs typeface="Gill Sans Light" panose="020B0302020104020203" pitchFamily="34" charset="-79"/>
              </a:rPr>
            </a:b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0316" y="1901766"/>
            <a:ext cx="103952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tx2"/>
                </a:solidFill>
                <a:effectLst/>
                <a:latin typeface="Söhne"/>
              </a:rPr>
              <a:t>Address security concerns related to serverless image processing, such as data protection and access control.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tx2"/>
                </a:solidFill>
                <a:effectLst/>
                <a:latin typeface="Söhne"/>
              </a:rPr>
              <a:t> Use AWS identity and access management to define fine-grained permissions for your serverless functions, limiting who can invoke them and access resources.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tx2"/>
                </a:solidFill>
                <a:latin typeface="Söhne"/>
              </a:rPr>
              <a:t>We can encrypt our data and input validation, least</a:t>
            </a:r>
          </a:p>
          <a:p>
            <a:pPr algn="l"/>
            <a:r>
              <a:rPr lang="en-US" sz="3200" b="1" i="1" dirty="0">
                <a:solidFill>
                  <a:schemeClr val="tx2"/>
                </a:solidFill>
                <a:latin typeface="Söhne"/>
              </a:rPr>
              <a:t>Privilege principle. </a:t>
            </a:r>
            <a:endParaRPr lang="en-US" sz="3200" b="1" i="1" dirty="0">
              <a:solidFill>
                <a:schemeClr val="tx2"/>
              </a:solidFill>
              <a:effectLst/>
              <a:latin typeface="Söhne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65</TotalTime>
  <Words>775</Words>
  <Application>Microsoft Office PowerPoint</Application>
  <PresentationFormat>Widescreen</PresentationFormat>
  <Paragraphs>87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Baskerville Old Face</vt:lpstr>
      <vt:lpstr>Calibri</vt:lpstr>
      <vt:lpstr>Century Gothic</vt:lpstr>
      <vt:lpstr>Gill Sans Nova</vt:lpstr>
      <vt:lpstr>Gill Sans Nova Light</vt:lpstr>
      <vt:lpstr>Mongolian Baiti</vt:lpstr>
      <vt:lpstr>Segoe UI Semibold</vt:lpstr>
      <vt:lpstr>Söhne</vt:lpstr>
      <vt:lpstr>Wingdings 3</vt:lpstr>
      <vt:lpstr>Ion Boardroom</vt:lpstr>
      <vt:lpstr>PROJECT 1: SERVERLESS IMAGE PROCESSING</vt:lpstr>
      <vt:lpstr>AGENDA</vt:lpstr>
      <vt:lpstr>INTRODUCTION</vt:lpstr>
      <vt:lpstr>WHAT IS SERVERLESS PROCESSING?  </vt:lpstr>
      <vt:lpstr>ADVANTAGES </vt:lpstr>
      <vt:lpstr>ARCHITECTURE OF SERVERLESS IMAGE PROCESSING</vt:lpstr>
      <vt:lpstr>Use cases.  Face-Detection and Recognition: Utilize Amazon recognition to detect and recognize faces in images. Document-Processing: Extract text or data from images of documents ,receipts ,forms and convert them into searchable and structured formats. Image Resizing and optimizations: Automatically resize, compress and optimize images for different devices and screen sizes in real-time , enhancing user experience and website performance.    </vt:lpstr>
      <vt:lpstr>Serverless image processing</vt:lpstr>
      <vt:lpstr> Security and Privacy </vt:lpstr>
      <vt:lpstr>Summary </vt:lpstr>
      <vt:lpstr>PROJECT 2: Static Website Hosting Using AWS</vt:lpstr>
      <vt:lpstr>PowerPoint Presentation</vt:lpstr>
      <vt:lpstr>INTRODUCTION:</vt:lpstr>
      <vt:lpstr>AMAZON S3</vt:lpstr>
      <vt:lpstr>HOSTING CONFIGURATION</vt:lpstr>
      <vt:lpstr>TESTING AND DEPLOYMENT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 image processing</dc:title>
  <dc:creator>anushka sahu</dc:creator>
  <cp:lastModifiedBy>Manish Sinha</cp:lastModifiedBy>
  <cp:revision>24</cp:revision>
  <dcterms:created xsi:type="dcterms:W3CDTF">2023-08-06T18:02:00Z</dcterms:created>
  <dcterms:modified xsi:type="dcterms:W3CDTF">2023-08-12T02:13:03Z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989262EAD7EC43F1A16017D165BBB86C</vt:lpwstr>
  </property>
  <property fmtid="{D5CDD505-2E9C-101B-9397-08002B2CF9AE}" pid="4" name="KSOProductBuildVer">
    <vt:lpwstr>1033-11.2.0.11537</vt:lpwstr>
  </property>
</Properties>
</file>